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9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8" r:id="rId21"/>
    <p:sldId id="1016" r:id="rId22"/>
    <p:sldId id="513" r:id="rId23"/>
    <p:sldId id="495" r:id="rId24"/>
    <p:sldId id="514" r:id="rId25"/>
    <p:sldId id="497" r:id="rId26"/>
    <p:sldId id="601" r:id="rId27"/>
    <p:sldId id="592" r:id="rId28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00A249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3" autoAdjust="0"/>
    <p:restoredTop sz="94681"/>
  </p:normalViewPr>
  <p:slideViewPr>
    <p:cSldViewPr snapToGrid="0">
      <p:cViewPr varScale="1">
        <p:scale>
          <a:sx n="140" d="100"/>
          <a:sy n="140" d="100"/>
        </p:scale>
        <p:origin x="1120" y="200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9.png>
</file>

<file path=ppt/media/image21.png>
</file>

<file path=ppt/media/image22.png>
</file>

<file path=ppt/media/image23.png>
</file>

<file path=ppt/media/image24.png>
</file>

<file path=ppt/media/image251.png>
</file>

<file path=ppt/media/image27.png>
</file>

<file path=ppt/media/image28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24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3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10" Type="http://schemas.openxmlformats.org/officeDocument/2006/relationships/image" Target="../media/image48.png"/><Relationship Id="rId4" Type="http://schemas.openxmlformats.org/officeDocument/2006/relationships/image" Target="../media/image14.gif"/><Relationship Id="rId9" Type="http://schemas.openxmlformats.org/officeDocument/2006/relationships/image" Target="../media/image47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1141413" lvl="2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16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between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3354540" y="6242050"/>
            <a:ext cx="173082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FF"/>
                </a:solidFill>
              </a:rPr>
              <a:t>A PRF is used instead of the MAC, is that ok?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B4413-330B-DD96-3DFE-B6AB2DF0D7F9}"/>
              </a:ext>
            </a:extLst>
          </p:cNvPr>
          <p:cNvSpPr txBox="1"/>
          <p:nvPr/>
        </p:nvSpPr>
        <p:spPr>
          <a:xfrm>
            <a:off x="7147501" y="2940497"/>
            <a:ext cx="173082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FF"/>
                </a:solidFill>
              </a:rPr>
              <a:t>MK or K</a:t>
            </a:r>
            <a:r>
              <a:rPr lang="en-US" sz="1200" i="1" baseline="30000" dirty="0">
                <a:solidFill>
                  <a:srgbClr val="FF00FF"/>
                </a:solidFill>
              </a:rPr>
              <a:t>M</a:t>
            </a:r>
            <a:r>
              <a:rPr lang="en-US" sz="1200" i="1" dirty="0">
                <a:solidFill>
                  <a:srgbClr val="FF00FF"/>
                </a:solidFill>
              </a:rPr>
              <a:t> stand for the master key.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/>
                  <a:t>Visited network </a:t>
                </a:r>
                <a:r>
                  <a:rPr lang="en-US" sz="2400" dirty="0"/>
                  <a:t>(aka Base station); not fully trusted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62261" y="3235467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5008386" y="3630818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5008386" y="4831147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5011286" y="5224024"/>
            <a:ext cx="32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 Used to allow recovery from errors.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8E48B-38AC-CC41-81FD-60BBF3973405}"/>
              </a:ext>
            </a:extLst>
          </p:cNvPr>
          <p:cNvSpPr txBox="1"/>
          <p:nvPr/>
        </p:nvSpPr>
        <p:spPr>
          <a:xfrm>
            <a:off x="6732114" y="1742075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K</a:t>
            </a:r>
            <a:r>
              <a:rPr lang="en-US" i="1" baseline="-25000" dirty="0">
                <a:solidFill>
                  <a:schemeClr val="tx1"/>
                </a:solidFill>
              </a:rPr>
              <a:t>c</a:t>
            </a:r>
            <a:r>
              <a:rPr lang="en-US" dirty="0">
                <a:solidFill>
                  <a:schemeClr val="tx1"/>
                </a:solidFill>
              </a:rPr>
              <a:t> is the session key</a:t>
            </a:r>
          </a:p>
          <a:p>
            <a:r>
              <a:rPr lang="en-US" i="1" dirty="0">
                <a:solidFill>
                  <a:schemeClr val="tx1"/>
                </a:solidFill>
              </a:rPr>
              <a:t>s</a:t>
            </a:r>
            <a:r>
              <a:rPr lang="en-US" dirty="0">
                <a:solidFill>
                  <a:schemeClr val="tx1"/>
                </a:solidFill>
              </a:rPr>
              <a:t> is a secret authenticator</a:t>
            </a:r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 err="1"/>
              <a:t>Ciphersuite</a:t>
            </a:r>
            <a:r>
              <a:rPr lang="en-US" altLang="en-US" dirty="0"/>
              <a:t> 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0" y="67091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178649" y="2216315"/>
            <a:ext cx="2760491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sz="1600" dirty="0">
                <a:solidFill>
                  <a:schemeClr val="tx1"/>
                </a:solidFill>
              </a:rPr>
              <a:t>Impersonate </a:t>
            </a:r>
            <a:r>
              <a:rPr lang="en-US" sz="1600" b="1" dirty="0">
                <a:solidFill>
                  <a:schemeClr val="tx1"/>
                </a:solidFill>
              </a:rPr>
              <a:t>mobile,</a:t>
            </a:r>
            <a:r>
              <a:rPr lang="en-US" sz="1600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1DABC-962E-E24F-B6F9-9E1A7C363E77}"/>
              </a:ext>
            </a:extLst>
          </p:cNvPr>
          <p:cNvSpPr txBox="1"/>
          <p:nvPr/>
        </p:nvSpPr>
        <p:spPr>
          <a:xfrm>
            <a:off x="178648" y="3334376"/>
            <a:ext cx="2760491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cryptanalysis phase, the attacker exposes Kc based on the cyphertexts it collected in the eavesdropping phase (recall A5/1 and A5/2 are not secure).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AF214-7411-0565-F9FD-FB6EAF209567}"/>
              </a:ext>
            </a:extLst>
          </p:cNvPr>
          <p:cNvSpPr txBox="1"/>
          <p:nvPr/>
        </p:nvSpPr>
        <p:spPr>
          <a:xfrm>
            <a:off x="178648" y="4721216"/>
            <a:ext cx="2760491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impersonate phase, the attacker will send the same r and s from before (replay attack), which will lead to the same Kc he obtained in the cryptanalysis phase. </a:t>
            </a:r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Visited-network selects best one (the strongest) that it also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Done to support interoperability between devices of different capabilities.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  <a:blipFill>
                <a:blip r:embed="rId2"/>
                <a:stretch>
                  <a:fillRect l="-1026" t="-761" r="-1320" b="-88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resilience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Mobile sends list of supported ciphers</a:t>
            </a:r>
          </a:p>
          <a:p>
            <a:r>
              <a:rPr lang="en-US" sz="2400" dirty="0"/>
              <a:t>VN sends choice in: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/>
              <a:t>CMD</a:t>
            </a:r>
          </a:p>
          <a:p>
            <a:pPr lvl="1"/>
            <a:r>
              <a:rPr lang="en-US" sz="2400" b="1" dirty="0"/>
              <a:t>Cipher </a:t>
            </a:r>
            <a:r>
              <a:rPr lang="en-US" sz="2400" b="1" dirty="0">
                <a:solidFill>
                  <a:srgbClr val="0070C0"/>
                </a:solidFill>
              </a:rPr>
              <a:t>Mode</a:t>
            </a:r>
            <a:r>
              <a:rPr lang="en-US" sz="2400" b="1" dirty="0"/>
              <a:t> Command</a:t>
            </a:r>
          </a:p>
          <a:p>
            <a:r>
              <a:rPr lang="en-US" sz="2400" dirty="0"/>
              <a:t>Mobile confirms by sending </a:t>
            </a:r>
            <a:r>
              <a:rPr lang="en-US" sz="2400" u="sng" dirty="0"/>
              <a:t>encrypted:</a:t>
            </a:r>
            <a:r>
              <a:rPr lang="en-US" sz="2400" dirty="0"/>
              <a:t>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/>
              <a:t>COM: cipher </a:t>
            </a:r>
            <a:r>
              <a:rPr lang="en-US" sz="2400" b="1" dirty="0">
                <a:solidFill>
                  <a:srgbClr val="0070C0"/>
                </a:solidFill>
              </a:rPr>
              <a:t>mode</a:t>
            </a:r>
            <a:r>
              <a:rPr lang="en-US" sz="2400" b="1" dirty="0"/>
              <a:t> complete</a:t>
            </a:r>
          </a:p>
          <a:p>
            <a:pPr lvl="1"/>
            <a:r>
              <a:rPr lang="en-US" sz="2400" dirty="0"/>
              <a:t>If not received (in few msecs), VN disconnects</a:t>
            </a:r>
          </a:p>
          <a:p>
            <a:r>
              <a:rPr lang="en-US" sz="2400" dirty="0"/>
              <a:t>VN Acks: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/>
              <a:t>OK: cipher </a:t>
            </a:r>
            <a:r>
              <a:rPr lang="en-US" sz="2400" b="1" dirty="0">
                <a:solidFill>
                  <a:srgbClr val="0070C0"/>
                </a:solidFill>
              </a:rPr>
              <a:t>mode</a:t>
            </a:r>
            <a:r>
              <a:rPr lang="en-US" sz="2400" b="1" dirty="0"/>
              <a:t> Ok</a:t>
            </a:r>
          </a:p>
          <a:p>
            <a:pPr lvl="1"/>
            <a:r>
              <a:rPr lang="en-US" sz="2400" dirty="0"/>
              <a:t>If not received (because a MitM attacker dropped the message), mobile resends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/>
              <a:t>COM</a:t>
            </a:r>
          </a:p>
          <a:p>
            <a:pPr lvl="2"/>
            <a:r>
              <a:rPr lang="en-US" sz="2400" dirty="0"/>
              <a:t>This resending will provide the attacker with enough ciphertexts and time needed to reveal Kc.</a:t>
            </a:r>
          </a:p>
          <a:p>
            <a:r>
              <a:rPr lang="en-US" sz="2400" dirty="0"/>
              <a:t>Full details can be found in the textbook</a:t>
            </a:r>
            <a:r>
              <a:rPr lang="en-US" sz="2400" b="1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18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sz="1800" dirty="0"/>
                  <a:t>key setup protocols where a single session without eavesdropping or other attacks, suffices to recover security from previous key exposures. 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That is,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8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1800" dirty="0"/>
                  <a:t> is secure, or there is no attack during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1800" kern="1200" dirty="0">
                  <a:solidFill>
                    <a:schemeClr val="tx1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18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18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t="-4000" b="-58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 – 5.6 (except 5.6.3)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must wait for a request rather than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(e.g.,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9893</TotalTime>
  <Words>2148</Words>
  <Application>Microsoft Macintosh PowerPoint</Application>
  <PresentationFormat>On-screen Show (4:3)</PresentationFormat>
  <Paragraphs>296</Paragraphs>
  <Slides>27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3400/CSE 5850 - Introduction to Computer &amp; Network Security  / Introduction to Cybersecurity  Lecture 9 Shared Key Protocols – Part II </vt:lpstr>
      <vt:lpstr>Outline</vt:lpstr>
      <vt:lpstr>   Handshake Protocol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Cipher mode messages, negotiation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67</cp:revision>
  <cp:lastPrinted>2024-10-30T23:13:18Z</cp:lastPrinted>
  <dcterms:created xsi:type="dcterms:W3CDTF">2003-03-23T06:19:47Z</dcterms:created>
  <dcterms:modified xsi:type="dcterms:W3CDTF">2024-10-30T23:13:32Z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